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7" r:id="rId2"/>
  </p:sldMasterIdLst>
  <p:notesMasterIdLst>
    <p:notesMasterId r:id="rId21"/>
  </p:notesMasterIdLst>
  <p:handoutMasterIdLst>
    <p:handoutMasterId r:id="rId22"/>
  </p:handoutMasterIdLst>
  <p:sldIdLst>
    <p:sldId id="256" r:id="rId3"/>
    <p:sldId id="349" r:id="rId4"/>
    <p:sldId id="400" r:id="rId5"/>
    <p:sldId id="351" r:id="rId6"/>
    <p:sldId id="404" r:id="rId7"/>
    <p:sldId id="402" r:id="rId8"/>
    <p:sldId id="403" r:id="rId9"/>
    <p:sldId id="295" r:id="rId10"/>
    <p:sldId id="309" r:id="rId11"/>
    <p:sldId id="317" r:id="rId12"/>
    <p:sldId id="318" r:id="rId13"/>
    <p:sldId id="405" r:id="rId14"/>
    <p:sldId id="430" r:id="rId15"/>
    <p:sldId id="431" r:id="rId16"/>
    <p:sldId id="432" r:id="rId17"/>
    <p:sldId id="433" r:id="rId18"/>
    <p:sldId id="414" r:id="rId19"/>
    <p:sldId id="415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A837A0-C4ED-4F39-8E8E-4165A209BF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E83662-6B3E-42A9-86EC-9BAF2F9051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AC11E-088E-4E91-81BD-0CEF0917584C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8F7FA-6C5F-4166-A78E-9ACCE8100C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8B057-4894-42CF-9AA7-419B5B68C0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C7FD0-B8F1-4B67-806A-A0CE8794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9521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537C8-9AA2-46CA-9D41-93D5FF5CE5C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31C57-441C-4E8A-92F9-96765C1AD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18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8AE0-42AC-4FE0-94AA-E988671F2646}" type="datetime1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96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597F-9181-4A28-BA4D-50E4D62CDFC6}" type="datetime1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21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76CE-DB72-4074-8D70-318E98870B6F}" type="datetime1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5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379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649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056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881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828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23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669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57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DE54-CAB8-46C9-96F4-F7D3C9A2E87D}" type="datetime1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911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312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937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36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9F69-4472-4322-AE22-05C942E8CEA9}" type="datetime1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60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8E0D-093B-4BFD-B7B4-DC2BA48B58BC}" type="datetime1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38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5631-E5F0-4545-A3E9-D27718FD14DC}" type="datetime1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05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10F0-6EF2-4531-A3C1-C3B6E4D534CC}" type="datetime1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65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46D9-2D53-4FBE-A4C3-62EAD4B387D5}" type="datetime1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4445-9888-483D-AFEF-C0FF11AAA42E}" type="datetime1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83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DD6A-6CB3-4783-9E89-1952B892DD7E}" type="datetime1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30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43120-19D1-4591-8DF3-CE974FC1415B}" type="datetime1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1C3B5-8852-49F0-BEC0-27FF47F03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F7762-EA46-465F-8EEA-3AFC072F90B9}" type="datetimeFigureOut">
              <a:rPr lang="en-GB" smtClean="0"/>
              <a:t>10/05/2023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CBA3-0E90-4152-A82D-403F79215A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10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castelbranco@gmail.com" TargetMode="External"/><Relationship Id="rId2" Type="http://schemas.openxmlformats.org/officeDocument/2006/relationships/hyperlink" Target="mailto:cnbranco@iseg.ulisboa.pt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searchgate.net/publication/284720288_Capitalizando_O_Capitalismo_Domestico_-_Porosidade_e_Acumulacao_Primitiva_de_Capital_em_Mocambique" TargetMode="External"/><Relationship Id="rId3" Type="http://schemas.openxmlformats.org/officeDocument/2006/relationships/hyperlink" Target="https://www.researchgate.net/publication/319554822_Logica_Historica_do_Modelo_de_Acumulacao_de_Capital_em_Mocambique" TargetMode="External"/><Relationship Id="rId7" Type="http://schemas.openxmlformats.org/officeDocument/2006/relationships/hyperlink" Target="https://www.researchgate.net/publication/273340949_Growth_capital_accumulation_and_economic_porosity_in_Mozambique_social_losses_private_gains" TargetMode="External"/><Relationship Id="rId2" Type="http://schemas.openxmlformats.org/officeDocument/2006/relationships/hyperlink" Target="https://www.researchgate.net/publication/319554499_Contribuicao_para_o_metodo_de_investigacao_da_economia_politica_de_Mocambi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284720139_Industria_e_industrializacao_em_Mocambique_analise_da_situacao_actual_e_linhas_estrategicas_de_desenvolvimento_I_Quaderni_della_Cooperazione_Italiana_32003" TargetMode="External"/><Relationship Id="rId5" Type="http://schemas.openxmlformats.org/officeDocument/2006/relationships/hyperlink" Target="https://www.researchgate.net/publication/284720099_Economic_linkages_between_Mozambique_and_South_Africa" TargetMode="External"/><Relationship Id="rId4" Type="http://schemas.openxmlformats.org/officeDocument/2006/relationships/hyperlink" Target="https://www.researchgate.net/publication/305730467_DILEMAS_DA_INDUSTRIALIZACAO_NUM_CONTEXTO_EXTRACTIVO_DE_ACUMULACAO_DE_CAPITA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84720256_REFLECTINDO_SOBRE_ACUMULACAO_POROSIDADE_E_INDUSTRIALIZACAO_EM_CONTEXTO_DE_ECONOMIA_EXTRACTIVA" TargetMode="External"/><Relationship Id="rId2" Type="http://schemas.openxmlformats.org/officeDocument/2006/relationships/hyperlink" Target="https://www.researchgate.net/publication/319554499_Contribuicao_para_o_metodo_de_investigacao_da_economia_politica_de_Mocambi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319617910_Crises_Economicas_e_Estruturas_de_Acumulacao_de_Capital_em_Mocambique" TargetMode="External"/><Relationship Id="rId5" Type="http://schemas.openxmlformats.org/officeDocument/2006/relationships/hyperlink" Target="https://www.researchgate.net/publication/284720995_Opcoes_Economicas_de_Mocambique_1975-95_Problemas_Licoes_e_Ideias_Alternativas" TargetMode="External"/><Relationship Id="rId4" Type="http://schemas.openxmlformats.org/officeDocument/2006/relationships/hyperlink" Target="https://www.researchgate.net/publication/284720903_Economia_extractiva_e_desafios_de_industrializacao_em_Mocambiqu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searchgate.net/publication/303943946_Cronica_de_uma_crise_anunciada_divida_publica_no_contexto_da_economia_extractiva" TargetMode="External"/><Relationship Id="rId3" Type="http://schemas.openxmlformats.org/officeDocument/2006/relationships/hyperlink" Target="https://www.researchgate.net/publication/297255681_Crises_ciclicas_e_desafios_de_transformacao_do_padrao_de_crescimento_economico_em_Mocambique" TargetMode="External"/><Relationship Id="rId7" Type="http://schemas.openxmlformats.org/officeDocument/2006/relationships/hyperlink" Target="https://www.researchgate.net/publication/303864588_Cenarios_Opcoes_Dilemas_de_Politica_face_a_Ruptura_da_Bolha_Economica" TargetMode="External"/><Relationship Id="rId2" Type="http://schemas.openxmlformats.org/officeDocument/2006/relationships/hyperlink" Target="https://www.researchgate.net/publication/284720475_Desafios_da_Sustentabilidade_do_Crescimento_Economico_uma_Bolha_Economica_em_Mocambi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303818853_Rebatendo_Mitos_do_Debate_sobre_a_Divida_Publica_em_Mocambique" TargetMode="External"/><Relationship Id="rId5" Type="http://schemas.openxmlformats.org/officeDocument/2006/relationships/hyperlink" Target="https://www.researchgate.net/publication/303750489_A_DIVIDA_SECRETA_MOCAMBICANA_IMPACTO_SOBRE_A_ESTRUTURA_DA_DIVIDA_E_CONSEQUENCIAS_ECONOMICAS" TargetMode="External"/><Relationship Id="rId4" Type="http://schemas.openxmlformats.org/officeDocument/2006/relationships/hyperlink" Target="https://www.researchgate.net/publication/303672732_Introducao_a_problematica_da_divida_publica_contextualizacao_e_questoes_imediatas" TargetMode="External"/><Relationship Id="rId9" Type="http://schemas.openxmlformats.org/officeDocument/2006/relationships/hyperlink" Target="http://www.iese.ac.mz/wp-content/uploads/2017/04/5des2016_FM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84720995_Opcoes_Economicas_de_Mocambique_1975-95_Problemas_Licoes_e_Ideias_Alternativas" TargetMode="External"/><Relationship Id="rId2" Type="http://schemas.openxmlformats.org/officeDocument/2006/relationships/hyperlink" Target="https://www.researchgate.net/publication/319554303_Desafios_para_Mocambique_20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286457576_An_Investigation_Into_the_Political_Economy_of_Industrial_Policy_the_Case_of_Mozambique_Chapter_Three" TargetMode="External"/><Relationship Id="rId5" Type="http://schemas.openxmlformats.org/officeDocument/2006/relationships/hyperlink" Target="https://www.researchgate.net/publication/284721216_Problemas_estruturais_de_industrializacao_a_industria_transformadora" TargetMode="External"/><Relationship Id="rId4" Type="http://schemas.openxmlformats.org/officeDocument/2006/relationships/hyperlink" Target="https://www.researchgate.net/publication/284721218_Problemas_Estruturais_do_Desenvolvimento_Agrario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19" y="286431"/>
            <a:ext cx="11707791" cy="5075498"/>
          </a:xfrm>
        </p:spPr>
        <p:txBody>
          <a:bodyPr anchor="t">
            <a:normAutofit/>
          </a:bodyPr>
          <a:lstStyle/>
          <a:p>
            <a:br>
              <a:rPr lang="pt-PT" sz="3600" dirty="0">
                <a:latin typeface="Arial Narrow" panose="020B0606020202030204" pitchFamily="34" charset="0"/>
              </a:rPr>
            </a:br>
            <a:br>
              <a:rPr lang="pt-PT" sz="3600" dirty="0">
                <a:latin typeface="Arial Narrow" panose="020B0606020202030204" pitchFamily="34" charset="0"/>
              </a:rPr>
            </a:br>
            <a:r>
              <a:rPr lang="en-GB" sz="2800" b="1" dirty="0">
                <a:latin typeface="Arial Narrow" panose="020B0606020202030204" pitchFamily="34" charset="0"/>
              </a:rPr>
              <a:t>Development Policy and Politics</a:t>
            </a:r>
            <a:br>
              <a:rPr lang="pt-PT" sz="2800" dirty="0">
                <a:latin typeface="Arial Narrow" panose="020B0606020202030204" pitchFamily="34" charset="0"/>
              </a:rPr>
            </a:br>
            <a:br>
              <a:rPr lang="pt-PT" sz="2800" dirty="0">
                <a:latin typeface="Arial Narrow" panose="020B0606020202030204" pitchFamily="34" charset="0"/>
              </a:rPr>
            </a:br>
            <a:r>
              <a:rPr lang="en-GB" sz="4400" b="1" dirty="0">
                <a:solidFill>
                  <a:srgbClr val="C00000"/>
                </a:solidFill>
                <a:latin typeface="Arial Narrow" panose="020B0606020202030204" pitchFamily="34" charset="0"/>
              </a:rPr>
              <a:t>Challenges of Post-Colonial Transformation and </a:t>
            </a:r>
            <a:br>
              <a:rPr lang="en-GB" sz="44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en-GB" sz="4400" b="1" dirty="0">
                <a:solidFill>
                  <a:srgbClr val="C00000"/>
                </a:solidFill>
                <a:latin typeface="Arial Narrow" panose="020B0606020202030204" pitchFamily="34" charset="0"/>
              </a:rPr>
              <a:t>the Crisis of State-Centred Accumulation</a:t>
            </a:r>
            <a:br>
              <a:rPr lang="pt-PT" sz="3100" dirty="0">
                <a:latin typeface="Arial Narrow" panose="020B0606020202030204" pitchFamily="34" charset="0"/>
              </a:rPr>
            </a:br>
            <a:br>
              <a:rPr lang="pt-PT" sz="3600" dirty="0">
                <a:latin typeface="Arial Narrow" panose="020B0606020202030204" pitchFamily="34" charset="0"/>
              </a:rPr>
            </a:br>
            <a:r>
              <a:rPr lang="pt-PT" sz="2400" dirty="0">
                <a:latin typeface="Arial Narrow" panose="020B0606020202030204" pitchFamily="34" charset="0"/>
              </a:rPr>
              <a:t>Carlos Nuno Castel-Branco</a:t>
            </a:r>
            <a:br>
              <a:rPr lang="pt-PT" sz="2400" dirty="0">
                <a:latin typeface="Arial Narrow" panose="020B0606020202030204" pitchFamily="34" charset="0"/>
              </a:rPr>
            </a:br>
            <a:r>
              <a:rPr lang="pt-PT" sz="2400" dirty="0">
                <a:latin typeface="Arial Narrow" panose="020B0606020202030204" pitchFamily="34" charset="0"/>
              </a:rPr>
              <a:t>(</a:t>
            </a:r>
            <a:r>
              <a:rPr lang="pt-PT" sz="2400" dirty="0">
                <a:latin typeface="Arial Narrow" panose="020B0606020202030204" pitchFamily="34" charset="0"/>
                <a:hlinkClick r:id="rId2"/>
              </a:rPr>
              <a:t>cnbranco@iseg.ulisboa.pt</a:t>
            </a:r>
            <a:r>
              <a:rPr lang="pt-PT" sz="2400" dirty="0">
                <a:latin typeface="Arial Narrow" panose="020B0606020202030204" pitchFamily="34" charset="0"/>
              </a:rPr>
              <a:t> | </a:t>
            </a:r>
            <a:r>
              <a:rPr lang="pt-PT" sz="2400" dirty="0">
                <a:latin typeface="Arial Narrow" panose="020B0606020202030204" pitchFamily="34" charset="0"/>
                <a:hlinkClick r:id="rId3"/>
              </a:rPr>
              <a:t>carlos.castelbranco@gmail.com</a:t>
            </a:r>
            <a:r>
              <a:rPr lang="pt-PT" sz="2400" dirty="0"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919" y="5584785"/>
            <a:ext cx="11707791" cy="1018571"/>
          </a:xfrm>
        </p:spPr>
        <p:txBody>
          <a:bodyPr>
            <a:normAutofit/>
          </a:bodyPr>
          <a:lstStyle/>
          <a:p>
            <a:r>
              <a:rPr lang="pt-PT" dirty="0">
                <a:latin typeface="Arial Narrow" panose="020B0606020202030204" pitchFamily="34" charset="0"/>
              </a:rPr>
              <a:t>PhD in Development Studies</a:t>
            </a:r>
          </a:p>
          <a:p>
            <a:r>
              <a:rPr lang="pt-PT" dirty="0">
                <a:latin typeface="Arial Narrow" panose="020B0606020202030204" pitchFamily="34" charset="0"/>
              </a:rPr>
              <a:t>Academic </a:t>
            </a:r>
            <a:r>
              <a:rPr lang="pt-PT" dirty="0" err="1">
                <a:latin typeface="Arial Narrow" panose="020B0606020202030204" pitchFamily="34" charset="0"/>
              </a:rPr>
              <a:t>Year</a:t>
            </a:r>
            <a:r>
              <a:rPr lang="pt-PT" dirty="0">
                <a:latin typeface="Arial Narrow" panose="020B0606020202030204" pitchFamily="34" charset="0"/>
              </a:rPr>
              <a:t> 2022-2023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19" y="286431"/>
            <a:ext cx="1962337" cy="123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7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12F47-136E-4999-8A66-EECF352A5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877" y="365126"/>
            <a:ext cx="11655707" cy="809704"/>
          </a:xfrm>
        </p:spPr>
        <p:txBody>
          <a:bodyPr>
            <a:normAutofit/>
          </a:bodyPr>
          <a:lstStyle/>
          <a:p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Economic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crisis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the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second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half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the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XX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Century</a:t>
            </a:r>
            <a:endParaRPr lang="pt-PT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53E85EE-9A19-4959-A425-4BBBDEFE2B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9838" y="1643608"/>
          <a:ext cx="11505235" cy="4432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0245">
                  <a:extLst>
                    <a:ext uri="{9D8B030D-6E8A-4147-A177-3AD203B41FA5}">
                      <a16:colId xmlns:a16="http://schemas.microsoft.com/office/drawing/2014/main" val="3086759785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715611361"/>
                    </a:ext>
                  </a:extLst>
                </a:gridCol>
                <a:gridCol w="814073">
                  <a:extLst>
                    <a:ext uri="{9D8B030D-6E8A-4147-A177-3AD203B41FA5}">
                      <a16:colId xmlns:a16="http://schemas.microsoft.com/office/drawing/2014/main" val="4285657054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2860933161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2528098557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3101743630"/>
                    </a:ext>
                  </a:extLst>
                </a:gridCol>
                <a:gridCol w="814073">
                  <a:extLst>
                    <a:ext uri="{9D8B030D-6E8A-4147-A177-3AD203B41FA5}">
                      <a16:colId xmlns:a16="http://schemas.microsoft.com/office/drawing/2014/main" val="321562870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1053566060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2496785990"/>
                    </a:ext>
                  </a:extLst>
                </a:gridCol>
                <a:gridCol w="813253">
                  <a:extLst>
                    <a:ext uri="{9D8B030D-6E8A-4147-A177-3AD203B41FA5}">
                      <a16:colId xmlns:a16="http://schemas.microsoft.com/office/drawing/2014/main" val="1102434533"/>
                    </a:ext>
                  </a:extLst>
                </a:gridCol>
                <a:gridCol w="814073">
                  <a:extLst>
                    <a:ext uri="{9D8B030D-6E8A-4147-A177-3AD203B41FA5}">
                      <a16:colId xmlns:a16="http://schemas.microsoft.com/office/drawing/2014/main" val="1103995393"/>
                    </a:ext>
                  </a:extLst>
                </a:gridCol>
              </a:tblGrid>
              <a:tr h="76785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1959-63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1963-65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1965-70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1970-72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1972-74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1974-77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effectLst/>
                        </a:rPr>
                        <a:t>Crise dos anos 1980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1991-93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0643081"/>
                  </a:ext>
                </a:extLst>
              </a:tr>
              <a:tr h="7620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1977-82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1982-87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1987-91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714838"/>
                  </a:ext>
                </a:extLst>
              </a:tr>
              <a:tr h="876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2400" noProof="0" dirty="0">
                          <a:effectLst/>
                          <a:latin typeface="Arial Narrow" panose="020B0606020202030204" pitchFamily="34" charset="0"/>
                        </a:rPr>
                        <a:t>Annual average rate of change of GDP</a:t>
                      </a:r>
                      <a:endParaRPr lang="en-GB" sz="2400" noProof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-4%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6%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-4%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6%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-7%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  <a:endParaRPr lang="en-GB" sz="240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-9%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-4%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618879"/>
                  </a:ext>
                </a:extLst>
              </a:tr>
              <a:tr h="913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2400" noProof="0" dirty="0">
                          <a:effectLst/>
                          <a:latin typeface="Arial Narrow" panose="020B0606020202030204" pitchFamily="34" charset="0"/>
                        </a:rPr>
                        <a:t>Cumulative rate of change of GDP during the period</a:t>
                      </a:r>
                      <a:endParaRPr lang="en-GB" sz="2400" noProof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22%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-4%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34%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-8%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12%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-23%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14%</a:t>
                      </a:r>
                      <a:endParaRPr lang="en-GB" sz="240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-51%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22%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-8%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659989"/>
                  </a:ext>
                </a:extLst>
              </a:tr>
              <a:tr h="512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GDP </a:t>
                      </a:r>
                      <a:r>
                        <a:rPr lang="pt-PT" sz="2400" dirty="0" err="1">
                          <a:effectLst/>
                          <a:latin typeface="Arial Narrow" panose="020B0606020202030204" pitchFamily="34" charset="0"/>
                        </a:rPr>
                        <a:t>Index</a:t>
                      </a: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, 1950=100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122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117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157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144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162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141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160</a:t>
                      </a:r>
                      <a:endParaRPr lang="en-GB" sz="240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79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4292546"/>
                  </a:ext>
                </a:extLst>
              </a:tr>
              <a:tr h="512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GDP </a:t>
                      </a:r>
                      <a:r>
                        <a:rPr lang="pt-PT" sz="2400" dirty="0" err="1">
                          <a:effectLst/>
                          <a:latin typeface="Arial Narrow" panose="020B0606020202030204" pitchFamily="34" charset="0"/>
                        </a:rPr>
                        <a:t>Index</a:t>
                      </a:r>
                      <a:r>
                        <a:rPr lang="pt-PT" sz="2400" dirty="0">
                          <a:effectLst/>
                          <a:latin typeface="Arial Narrow" panose="020B0606020202030204" pitchFamily="34" charset="0"/>
                        </a:rPr>
                        <a:t>, 1975=100</a:t>
                      </a:r>
                      <a:endParaRPr lang="en-GB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78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104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effectLst/>
                          <a:latin typeface="Arial Narrow" panose="020B0606020202030204" pitchFamily="34" charset="0"/>
                        </a:rPr>
                        <a:t>108</a:t>
                      </a:r>
                      <a:endParaRPr lang="en-GB" sz="2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94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107</a:t>
                      </a:r>
                      <a:endParaRPr lang="en-GB" sz="240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52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64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t-PT" sz="2400" b="1" dirty="0"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endParaRPr lang="en-GB" sz="2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9709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285E5-5513-461B-BA90-BF16C586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CFE70E-ED35-4239-A0C3-7CC6A1E398A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83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12F47-136E-4999-8A66-EECF352A5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877" y="239059"/>
            <a:ext cx="11655707" cy="599141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Crisis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the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first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half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the</a:t>
            </a:r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1980s </a:t>
            </a:r>
            <a:r>
              <a:rPr lang="pt-PT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decade</a:t>
            </a:r>
            <a:endParaRPr lang="pt-PT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Content Placeholder 9">
                <a:extLst>
                  <a:ext uri="{FF2B5EF4-FFF2-40B4-BE49-F238E27FC236}">
                    <a16:creationId xmlns:a16="http://schemas.microsoft.com/office/drawing/2014/main" id="{E73BB3D4-74F8-4F7B-99F0-A93B0C85C2CA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677119" y="1299882"/>
              <a:ext cx="11117485" cy="495060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67493">
                      <a:extLst>
                        <a:ext uri="{9D8B030D-6E8A-4147-A177-3AD203B41FA5}">
                          <a16:colId xmlns:a16="http://schemas.microsoft.com/office/drawing/2014/main" val="3971282490"/>
                        </a:ext>
                      </a:extLst>
                    </a:gridCol>
                    <a:gridCol w="1414348">
                      <a:extLst>
                        <a:ext uri="{9D8B030D-6E8A-4147-A177-3AD203B41FA5}">
                          <a16:colId xmlns:a16="http://schemas.microsoft.com/office/drawing/2014/main" val="1816467364"/>
                        </a:ext>
                      </a:extLst>
                    </a:gridCol>
                    <a:gridCol w="1414348">
                      <a:extLst>
                        <a:ext uri="{9D8B030D-6E8A-4147-A177-3AD203B41FA5}">
                          <a16:colId xmlns:a16="http://schemas.microsoft.com/office/drawing/2014/main" val="3601337936"/>
                        </a:ext>
                      </a:extLst>
                    </a:gridCol>
                    <a:gridCol w="1414348">
                      <a:extLst>
                        <a:ext uri="{9D8B030D-6E8A-4147-A177-3AD203B41FA5}">
                          <a16:colId xmlns:a16="http://schemas.microsoft.com/office/drawing/2014/main" val="739437659"/>
                        </a:ext>
                      </a:extLst>
                    </a:gridCol>
                    <a:gridCol w="1406948">
                      <a:extLst>
                        <a:ext uri="{9D8B030D-6E8A-4147-A177-3AD203B41FA5}">
                          <a16:colId xmlns:a16="http://schemas.microsoft.com/office/drawing/2014/main" val="1001969091"/>
                        </a:ext>
                      </a:extLst>
                    </a:gridCol>
                  </a:tblGrid>
                  <a:tr h="104743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 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1979-1982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1982-1983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1983-1984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1979-1984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42261219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Gross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Domestic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Product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(GDP)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9%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-12%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-9%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-13%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8814224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Gross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Investment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270%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-64%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-25%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0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45535924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Exports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of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Goods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and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Services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7%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-27%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-32%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-46%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46082666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Imports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of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Goods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and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Services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47%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-25%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-30%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-23%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8301403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Import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Coverage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Ratio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pt-PT" sz="24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PT" sz="240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b="1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𝑿</m:t>
                                      </m:r>
                                    </m:num>
                                    <m:den>
                                      <m:r>
                                        <a:rPr lang="en-GB" sz="2400" b="1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𝑴</m:t>
                                      </m:r>
                                    </m:den>
                                  </m:f>
                                  <m:r>
                                    <a:rPr lang="pt-PT" sz="24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GB" sz="2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𝟏𝟎𝟎</m:t>
                                  </m:r>
                                </m:e>
                              </m:d>
                            </m:oMath>
                          </a14:m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-44%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-20%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-10%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-60%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603841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Content Placeholder 9">
                <a:extLst>
                  <a:ext uri="{FF2B5EF4-FFF2-40B4-BE49-F238E27FC236}">
                    <a16:creationId xmlns:a16="http://schemas.microsoft.com/office/drawing/2014/main" id="{E73BB3D4-74F8-4F7B-99F0-A93B0C85C2C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12473637"/>
                  </p:ext>
                </p:extLst>
              </p:nvPr>
            </p:nvGraphicFramePr>
            <p:xfrm>
              <a:off x="677119" y="1299882"/>
              <a:ext cx="11117485" cy="495060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67493">
                      <a:extLst>
                        <a:ext uri="{9D8B030D-6E8A-4147-A177-3AD203B41FA5}">
                          <a16:colId xmlns:a16="http://schemas.microsoft.com/office/drawing/2014/main" val="3971282490"/>
                        </a:ext>
                      </a:extLst>
                    </a:gridCol>
                    <a:gridCol w="1414348">
                      <a:extLst>
                        <a:ext uri="{9D8B030D-6E8A-4147-A177-3AD203B41FA5}">
                          <a16:colId xmlns:a16="http://schemas.microsoft.com/office/drawing/2014/main" val="1816467364"/>
                        </a:ext>
                      </a:extLst>
                    </a:gridCol>
                    <a:gridCol w="1414348">
                      <a:extLst>
                        <a:ext uri="{9D8B030D-6E8A-4147-A177-3AD203B41FA5}">
                          <a16:colId xmlns:a16="http://schemas.microsoft.com/office/drawing/2014/main" val="3601337936"/>
                        </a:ext>
                      </a:extLst>
                    </a:gridCol>
                    <a:gridCol w="1414348">
                      <a:extLst>
                        <a:ext uri="{9D8B030D-6E8A-4147-A177-3AD203B41FA5}">
                          <a16:colId xmlns:a16="http://schemas.microsoft.com/office/drawing/2014/main" val="739437659"/>
                        </a:ext>
                      </a:extLst>
                    </a:gridCol>
                    <a:gridCol w="1406948">
                      <a:extLst>
                        <a:ext uri="{9D8B030D-6E8A-4147-A177-3AD203B41FA5}">
                          <a16:colId xmlns:a16="http://schemas.microsoft.com/office/drawing/2014/main" val="1001969091"/>
                        </a:ext>
                      </a:extLst>
                    </a:gridCol>
                  </a:tblGrid>
                  <a:tr h="104743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 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1979-1982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1982-1983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1983-1984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300"/>
                            </a:spcBef>
                            <a:spcAft>
                              <a:spcPts val="30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1979-1984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42261219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Gross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Domestic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Product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(GDP)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9%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-12%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-9%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-13%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8814224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Gross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Investment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270%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-64%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-25%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0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45535924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Exports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of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Goods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and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Services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7%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-27%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-32%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-46%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46082666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Imports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of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Goods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and</a:t>
                          </a: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pt-PT" sz="2400" dirty="0" err="1">
                              <a:effectLst/>
                              <a:latin typeface="Arial Narrow" panose="020B0606020202030204" pitchFamily="34" charset="0"/>
                            </a:rPr>
                            <a:t>Services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47%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-25%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-30%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-23%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8301403"/>
                      </a:ext>
                    </a:extLst>
                  </a:tr>
                  <a:tr h="7806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11" t="-544531" r="-103790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-44%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dirty="0">
                              <a:effectLst/>
                              <a:latin typeface="Arial Narrow" panose="020B0606020202030204" pitchFamily="34" charset="0"/>
                            </a:rPr>
                            <a:t>-20%</a:t>
                          </a:r>
                          <a:endParaRPr lang="en-GB" sz="2400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>
                              <a:effectLst/>
                              <a:latin typeface="Arial Narrow" panose="020B0606020202030204" pitchFamily="34" charset="0"/>
                            </a:rPr>
                            <a:t>-10%</a:t>
                          </a:r>
                          <a:endParaRPr lang="en-GB" sz="240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2400" b="1" dirty="0">
                              <a:effectLst/>
                              <a:latin typeface="Arial Narrow" panose="020B0606020202030204" pitchFamily="34" charset="0"/>
                            </a:rPr>
                            <a:t>-60%</a:t>
                          </a:r>
                          <a:endParaRPr lang="en-GB" sz="2400" b="1" dirty="0">
                            <a:effectLst/>
                            <a:latin typeface="Arial Narrow" panose="020B0606020202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603841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6493C31-086D-4E0D-8F4E-2DDD268D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CFE70E-ED35-4239-A0C3-7CC6A1E398A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173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30" y="136525"/>
            <a:ext cx="11823539" cy="737364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The crises of the state-based accumulation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9" y="873889"/>
            <a:ext cx="11823539" cy="57526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The international context: Southern Africa conflict (economic, political), cold war, global capitalist crisis and neoliberalism</a:t>
            </a:r>
            <a:endParaRPr lang="en-GB" dirty="0">
              <a:latin typeface="Arial Narrow" panose="020B0606020202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war and the humanitarian crisis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crisis of a social project – what’s next? If the state-centred, collective project fails, what else can be done?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410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2951-2496-44B8-857C-5C2A4DF4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91" y="174143"/>
            <a:ext cx="11626770" cy="537700"/>
          </a:xfrm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References/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Recommended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Additional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Readings</a:t>
            </a:r>
            <a:endParaRPr lang="pt-PT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C2C1B-53A0-4057-B710-0DBE3180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91" y="862314"/>
            <a:ext cx="11771455" cy="5740520"/>
          </a:xfrm>
        </p:spPr>
        <p:txBody>
          <a:bodyPr>
            <a:normAutofit/>
          </a:bodyPr>
          <a:lstStyle/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2"/>
              </a:rPr>
              <a:t>https://www.researchgate.net/publication/319554499_Contribuicao_para_o_metodo_de_investigacao_da_economia_politica_de_Mocambique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3"/>
              </a:rPr>
              <a:t>https://www.researchgate.net/publication/319554822_Logica_Historica_do_Modelo_de_Acumulacao_de_Capital_em_Mocambique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4"/>
              </a:rPr>
              <a:t>https://www.researchgate.net/publication/305730467_DILEMAS_DA_INDUSTRIALIZACAO_NUM_CONTEXTO_EXTRACTIVO_DE_ACUMULACAO_DE_CAPITAL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5"/>
              </a:rPr>
              <a:t>https://www.researchgate.net/publication/284720099_Economic_linkages_between_Mozambique_and_South_Africa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6"/>
              </a:rPr>
              <a:t>https://www.researchgate.net/publication/284720139_Industria_e_industrializacao_em_Mocambique_analise_da_situacao_actual_e_linhas_estrategicas_de_desenvolvimento_I_Quaderni_della_Cooperazione_Italiana_32003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7"/>
              </a:rPr>
              <a:t>https://www.researchgate.net/publication/273340949_Growth_capital_accumulation_and_economic_porosity_in_Mozambique_social_losses_private_gains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8"/>
              </a:rPr>
              <a:t>https://www.researchgate.net/publication/284720288_Capitalizando_O_Capitalismo_Domestico_-_Porosidade_e_Acumulacao_Primitiva_de_Capital_em_Mocambique</a:t>
            </a:r>
            <a:endParaRPr lang="pt-PT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714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2951-2496-44B8-857C-5C2A4DF4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91" y="174143"/>
            <a:ext cx="11626770" cy="537700"/>
          </a:xfrm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References/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Recommended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Additional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Readings</a:t>
            </a:r>
            <a:endParaRPr lang="pt-PT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C2C1B-53A0-4057-B710-0DBE3180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91" y="862314"/>
            <a:ext cx="11771455" cy="5740520"/>
          </a:xfrm>
        </p:spPr>
        <p:txBody>
          <a:bodyPr>
            <a:normAutofit/>
          </a:bodyPr>
          <a:lstStyle/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2"/>
              </a:rPr>
              <a:t>ht</a:t>
            </a:r>
            <a:r>
              <a:rPr lang="pt-PT" sz="2000" dirty="0">
                <a:latin typeface="Arial Narrow" panose="020B0606020202030204" pitchFamily="34" charset="0"/>
                <a:hlinkClick r:id="rId3"/>
              </a:rPr>
              <a:t>https://www.researchgate.net/publication/284720256_REFLECTINDO_SOBRE_ACUMULACAO_POROSIDADE_E_INDUSTRIALIZACAO_EM_CONTEXTO_DE_ECONOMIA_EXTRACTIVA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4"/>
              </a:rPr>
              <a:t>https://www.researchgate.net/publication/284720903_Economia_extractiva_e_desafios_de_industrializacao_em_Mocambique</a:t>
            </a:r>
            <a:r>
              <a:rPr lang="pt-PT" sz="200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5"/>
              </a:rPr>
              <a:t>https://www.researchgate.net/publication/284720995_Opcoes_Economicas_de_Mocambique_1975-95_Problemas_Licoes_e_Ideias_Alternativas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latin typeface="Arial Narrow" panose="020B0606020202030204" pitchFamily="34" charset="0"/>
                <a:hlinkClick r:id="rId6"/>
              </a:rPr>
              <a:t>https://www.researchgate.net/publication/319617910_Crises_Economicas_e_Estruturas_de_Acumulacao_de_Capital_em_Mocambique</a:t>
            </a:r>
            <a:endParaRPr lang="pt-PT" sz="2000" dirty="0">
              <a:latin typeface="Arial Narrow" panose="020B0606020202030204" pitchFamily="34" charset="0"/>
            </a:endParaRPr>
          </a:p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endParaRPr lang="pt-PT" sz="15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14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2951-2496-44B8-857C-5C2A4DF4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91" y="174143"/>
            <a:ext cx="11626770" cy="537700"/>
          </a:xfrm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References/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Recommended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Additional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Readings</a:t>
            </a:r>
            <a:endParaRPr lang="pt-PT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C2C1B-53A0-4057-B710-0DBE3180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91" y="862314"/>
            <a:ext cx="11771455" cy="574052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2"/>
              </a:rPr>
              <a:t>https://www.researchgate.net/publication/284720475_Desafios_da_Sustentabilidade_do_Crescimento_Economico_uma_Bolha_Economica_em_Mocambique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3"/>
              </a:rPr>
              <a:t>https://www.researchgate.net/publication/297255681_Crises_ciclicas_e_desafios_de_transformacao_do_padrao_de_crescimento_economico_em_Mocambique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4"/>
              </a:rPr>
              <a:t>https://www.researchgate.net/publication/303672732_Introducao_a_problematica_da_divida_publica_contextualizacao_e_questoes_imediatas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5"/>
              </a:rPr>
              <a:t>https://www.researchgate.net/publication/303750489_A_DIVIDA_SECRETA_MOCAMBICANA_IMPACTO_SOBRE_A_ESTRUTURA_DA_DIVIDA_E_CONSEQUENCIAS_ECONOMICAS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6"/>
              </a:rPr>
              <a:t>https://www.researchgate.net/publication/303818853_Rebatendo_Mitos_do_Debate_sobre_a_Divida_Publica_em_Mocambique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7"/>
              </a:rPr>
              <a:t>https://www.researchgate.net/publication/303864588_Cenarios_Opcoes_Dilemas_de_Politica_face_a_Ruptura_da_Bolha_Economica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8"/>
              </a:rPr>
              <a:t>https://www.researchgate.net/publication/303943946_Cronica_de_uma_crise_anunciada_divida_publica_no_contexto_da_economia_extractiva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9"/>
              </a:rPr>
              <a:t>http://www.iese.ac.mz/wp-content/uploads/2017/04/5des2016_FM.pdf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632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2951-2496-44B8-857C-5C2A4DF4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91" y="174143"/>
            <a:ext cx="11626770" cy="537700"/>
          </a:xfrm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References/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Recommended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Additional</a:t>
            </a:r>
            <a:r>
              <a:rPr lang="pt-PT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Readings</a:t>
            </a:r>
            <a:endParaRPr lang="pt-PT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C2C1B-53A0-4057-B710-0DBE3180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91" y="862314"/>
            <a:ext cx="11771455" cy="5740520"/>
          </a:xfrm>
        </p:spPr>
        <p:txBody>
          <a:bodyPr>
            <a:normAutofit/>
          </a:bodyPr>
          <a:lstStyle/>
          <a:p>
            <a:pPr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2"/>
              </a:rPr>
              <a:t>https://www.researchgate.net/publication/319554303_Desafios_para_Mocambique_2017</a:t>
            </a:r>
            <a:endParaRPr lang="pt-PT" sz="2000" dirty="0">
              <a:solidFill>
                <a:prstClr val="black"/>
              </a:solidFill>
              <a:latin typeface="Arial Narrow" panose="020B0606020202030204" pitchFamily="34" charset="0"/>
              <a:hlinkClick r:id="rId3"/>
            </a:endParaRP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3"/>
              </a:rPr>
              <a:t>https://www.researchgate.net/publication/284720995_Opcoes_Economicas_de_Mocambique_1975-95_Problemas_Licoes_e_Ideias_Alternativas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(In Brazão </a:t>
            </a:r>
            <a:r>
              <a:rPr lang="pt-P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Mazula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(organizador). 1995. Moçambique – eleições, democracia e desenvolvimento)</a:t>
            </a: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4"/>
              </a:rPr>
              <a:t>https://www.researchgate.net/publication/284721218_Problemas_Estruturais_do_Desenvolvimento_Agrario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(In Carlos Castel-Branco (organizador). 1994. Moçambique – </a:t>
            </a:r>
            <a:r>
              <a:rPr lang="pt-P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Perspectivas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Económicas)</a:t>
            </a: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5"/>
              </a:rPr>
              <a:t>https://www.researchgate.net/publication/284721216_Problemas_estruturais_de_industrializacao_a_industria_transformadora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(In Carlos Castel-Branco (organizador). 1994. Moçambique – </a:t>
            </a:r>
            <a:r>
              <a:rPr lang="pt-P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Perspectivas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Económicas)</a:t>
            </a:r>
          </a:p>
          <a:p>
            <a:pPr lvl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</a:pP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  <a:hlinkClick r:id="rId6"/>
              </a:rPr>
              <a:t>https://www.researchgate.net/publication/286457576_An_Investigation_Into_the_Political_Economy_of_Industrial_Policy_the_Case_of_Mozambique_Chapter_Three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(In PhD </a:t>
            </a:r>
            <a:r>
              <a:rPr lang="pt-P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Thesis</a:t>
            </a:r>
            <a:r>
              <a:rPr lang="pt-P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: Carlos Castel-Branco. 2002. </a:t>
            </a:r>
            <a:r>
              <a:rPr lang="en-GB" sz="2000" dirty="0">
                <a:solidFill>
                  <a:prstClr val="black"/>
                </a:solidFill>
                <a:latin typeface="Arial Narrow" panose="020B0606020202030204" pitchFamily="34" charset="0"/>
              </a:rPr>
              <a:t>An Investigation Into the Political Economy of Industrial Policy: the Case of Mozambique, Chapter 3)</a:t>
            </a:r>
          </a:p>
          <a:p>
            <a:pPr marL="0" lvl="0" indent="0">
              <a:lnSpc>
                <a:spcPct val="113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PT" sz="15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188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136525"/>
            <a:ext cx="11690430" cy="737364"/>
          </a:xfrm>
        </p:spPr>
        <p:txBody>
          <a:bodyPr>
            <a:normAutofit/>
          </a:bodyPr>
          <a:lstStyle/>
          <a:p>
            <a:endParaRPr lang="en-GB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18" y="1134319"/>
            <a:ext cx="11690430" cy="549218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122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136525"/>
            <a:ext cx="11690430" cy="737364"/>
          </a:xfrm>
        </p:spPr>
        <p:txBody>
          <a:bodyPr>
            <a:normAutofit/>
          </a:bodyPr>
          <a:lstStyle/>
          <a:p>
            <a:endParaRPr lang="en-GB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18" y="1134319"/>
            <a:ext cx="11690430" cy="549218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41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4C10-565E-42FE-8885-8992A342F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16" y="107577"/>
            <a:ext cx="11551535" cy="696864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CC3300"/>
                </a:solidFill>
                <a:latin typeface="Arial Narrow" panose="020B0606020202030204" pitchFamily="34" charset="0"/>
              </a:rPr>
              <a:t>Structure of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0ED84-3CC6-4D66-A7E3-13E999A43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1001210"/>
            <a:ext cx="11551535" cy="5686461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Challenges of post-colonial transformation and the argument for the state-centred accumulation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State-centred accumulation and the debate about socialist accumulation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crisis of the state-centred accumulation: crisis of the colonial structures of accumulation and crisis of the state-centred transformation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A4479-0FBD-4895-B05E-A3A748F4D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39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30" y="136525"/>
            <a:ext cx="11823539" cy="603063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Challenges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post-colonial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transition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and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the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logic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state-centred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accumulation</a:t>
            </a:r>
            <a:endParaRPr lang="en-GB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9" y="968188"/>
            <a:ext cx="11823539" cy="5658317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An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inherited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system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accumulation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that</a:t>
            </a:r>
            <a:r>
              <a:rPr lang="pt-PT" dirty="0">
                <a:latin typeface="Arial Narrow" panose="020B0606020202030204" pitchFamily="34" charset="0"/>
              </a:rPr>
              <a:t>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Was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centered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uppon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extraction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absolute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surplus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value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from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peasantry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did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not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advance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productive</a:t>
            </a:r>
            <a:r>
              <a:rPr lang="pt-PT" dirty="0">
                <a:latin typeface="Arial Narrow" panose="020B0606020202030204" pitchFamily="34" charset="0"/>
              </a:rPr>
              <a:t> forces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Relied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upon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dynamics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commodity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markets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financial </a:t>
            </a:r>
            <a:r>
              <a:rPr lang="pt-PT" dirty="0" err="1">
                <a:latin typeface="Arial Narrow" panose="020B0606020202030204" pitchFamily="34" charset="0"/>
              </a:rPr>
              <a:t>transfers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rents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from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migrant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labour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from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transport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services</a:t>
            </a:r>
            <a:endParaRPr lang="pt-PT" dirty="0">
              <a:latin typeface="Arial Narrow" panose="020B060602020203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Highly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unequally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integrated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into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capitalist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subsystem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region</a:t>
            </a:r>
            <a:endParaRPr lang="pt-PT" dirty="0">
              <a:latin typeface="Arial Narrow" panose="020B060602020203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Was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shapped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by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multinational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capitalist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accumulation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with</a:t>
            </a:r>
            <a:r>
              <a:rPr lang="pt-PT" dirty="0">
                <a:latin typeface="Arial Narrow" panose="020B0606020202030204" pitchFamily="34" charset="0"/>
              </a:rPr>
              <a:t> a </a:t>
            </a:r>
            <a:r>
              <a:rPr lang="pt-PT" dirty="0" err="1">
                <a:latin typeface="Arial Narrow" panose="020B0606020202030204" pitchFamily="34" charset="0"/>
              </a:rPr>
              <a:t>small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domestic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market</a:t>
            </a:r>
            <a:r>
              <a:rPr lang="pt-PT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High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levels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poverty</a:t>
            </a:r>
            <a:r>
              <a:rPr lang="pt-PT" dirty="0">
                <a:latin typeface="Arial Narrow" panose="020B0606020202030204" pitchFamily="34" charset="0"/>
              </a:rPr>
              <a:t>: </a:t>
            </a:r>
            <a:r>
              <a:rPr lang="pt-PT" dirty="0" err="1">
                <a:latin typeface="Arial Narrow" panose="020B0606020202030204" pitchFamily="34" charset="0"/>
              </a:rPr>
              <a:t>income</a:t>
            </a:r>
            <a:r>
              <a:rPr lang="pt-PT" dirty="0">
                <a:latin typeface="Arial Narrow" panose="020B0606020202030204" pitchFamily="34" charset="0"/>
              </a:rPr>
              <a:t>, </a:t>
            </a:r>
            <a:r>
              <a:rPr lang="pt-PT" dirty="0" err="1">
                <a:latin typeface="Arial Narrow" panose="020B0606020202030204" pitchFamily="34" charset="0"/>
              </a:rPr>
              <a:t>education</a:t>
            </a:r>
            <a:r>
              <a:rPr lang="pt-PT" dirty="0">
                <a:latin typeface="Arial Narrow" panose="020B0606020202030204" pitchFamily="34" charset="0"/>
              </a:rPr>
              <a:t>, </a:t>
            </a:r>
            <a:r>
              <a:rPr lang="pt-PT" dirty="0" err="1">
                <a:latin typeface="Arial Narrow" panose="020B0606020202030204" pitchFamily="34" charset="0"/>
              </a:rPr>
              <a:t>health</a:t>
            </a:r>
            <a:r>
              <a:rPr lang="pt-PT" dirty="0">
                <a:latin typeface="Arial Narrow" panose="020B0606020202030204" pitchFamily="34" charset="0"/>
              </a:rPr>
              <a:t>, </a:t>
            </a:r>
            <a:r>
              <a:rPr lang="pt-PT" dirty="0" err="1">
                <a:latin typeface="Arial Narrow" panose="020B0606020202030204" pitchFamily="34" charset="0"/>
              </a:rPr>
              <a:t>housing</a:t>
            </a:r>
            <a:r>
              <a:rPr lang="pt-PT" dirty="0">
                <a:latin typeface="Arial Narrow" panose="020B0606020202030204" pitchFamily="34" charset="0"/>
              </a:rPr>
              <a:t>, </a:t>
            </a:r>
            <a:r>
              <a:rPr lang="pt-PT" dirty="0" err="1">
                <a:latin typeface="Arial Narrow" panose="020B0606020202030204" pitchFamily="34" charset="0"/>
              </a:rPr>
              <a:t>sanitation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social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economic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infrastructure</a:t>
            </a:r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800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30" y="136525"/>
            <a:ext cx="11823539" cy="73736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Challenges of post-colonial transition and the logic of state-centred accumulation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9" y="1134319"/>
            <a:ext cx="11823539" cy="549218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Why Southern Africa is central to understanding Mozambique?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>
                <a:latin typeface="Arial Narrow" panose="020B0606020202030204" pitchFamily="34" charset="0"/>
              </a:rPr>
              <a:t>A</a:t>
            </a:r>
            <a:r>
              <a:rPr lang="en-GB" dirty="0">
                <a:latin typeface="Arial Narrow" panose="020B0606020202030204" pitchFamily="34" charset="0"/>
              </a:rPr>
              <a:t> regional economy, with historically defined structures of accumulation, which are related to, but not defined by regional institutions or simply the wish of actors/agents – migrant labour, transport services, logistics and finance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Trade</a:t>
            </a:r>
            <a:r>
              <a:rPr lang="pt-PT" dirty="0">
                <a:latin typeface="Arial Narrow" panose="020B0606020202030204" pitchFamily="34" charset="0"/>
              </a:rPr>
              <a:t>, </a:t>
            </a:r>
            <a:r>
              <a:rPr lang="pt-PT" dirty="0" err="1">
                <a:latin typeface="Arial Narrow" panose="020B0606020202030204" pitchFamily="34" charset="0"/>
              </a:rPr>
              <a:t>investment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finance</a:t>
            </a:r>
            <a:r>
              <a:rPr lang="pt-PT" dirty="0">
                <a:latin typeface="Arial Narrow" panose="020B0606020202030204" pitchFamily="34" charset="0"/>
              </a:rPr>
              <a:t> –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dependence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upon</a:t>
            </a:r>
            <a:r>
              <a:rPr lang="pt-PT" dirty="0">
                <a:latin typeface="Arial Narrow" panose="020B0606020202030204" pitchFamily="34" charset="0"/>
              </a:rPr>
              <a:t> South </a:t>
            </a:r>
            <a:r>
              <a:rPr lang="pt-PT" dirty="0" err="1">
                <a:latin typeface="Arial Narrow" panose="020B0606020202030204" pitchFamily="34" charset="0"/>
              </a:rPr>
              <a:t>African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capitalism</a:t>
            </a:r>
            <a:endParaRPr lang="pt-PT" dirty="0">
              <a:latin typeface="Arial Narrow" panose="020B060602020203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How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these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contributed</a:t>
            </a:r>
            <a:r>
              <a:rPr lang="pt-PT" dirty="0">
                <a:latin typeface="Arial Narrow" panose="020B0606020202030204" pitchFamily="34" charset="0"/>
              </a:rPr>
              <a:t> to </a:t>
            </a:r>
            <a:r>
              <a:rPr lang="pt-PT" dirty="0" err="1">
                <a:latin typeface="Arial Narrow" panose="020B0606020202030204" pitchFamily="34" charset="0"/>
              </a:rPr>
              <a:t>shape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system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accumulation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its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sub-national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idiosincrasies</a:t>
            </a:r>
            <a:r>
              <a:rPr lang="pt-PT" dirty="0">
                <a:latin typeface="Arial Narrow" panose="020B0606020202030204" pitchFamily="34" charset="0"/>
              </a:rPr>
              <a:t>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Implications</a:t>
            </a:r>
            <a:r>
              <a:rPr lang="pt-PT" dirty="0">
                <a:latin typeface="Arial Narrow" panose="020B0606020202030204" pitchFamily="34" charset="0"/>
              </a:rPr>
              <a:t> for </a:t>
            </a:r>
            <a:r>
              <a:rPr lang="pt-PT" dirty="0" err="1">
                <a:latin typeface="Arial Narrow" panose="020B0606020202030204" pitchFamily="34" charset="0"/>
              </a:rPr>
              <a:t>change</a:t>
            </a:r>
            <a:endParaRPr lang="pt-PT" dirty="0">
              <a:latin typeface="Arial Narrow" panose="020B060602020203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Implication</a:t>
            </a:r>
            <a:r>
              <a:rPr lang="pt-PT" dirty="0">
                <a:latin typeface="Arial Narrow" panose="020B0606020202030204" pitchFamily="34" charset="0"/>
              </a:rPr>
              <a:t> for </a:t>
            </a:r>
            <a:r>
              <a:rPr lang="pt-PT" dirty="0" err="1">
                <a:latin typeface="Arial Narrow" panose="020B0606020202030204" pitchFamily="34" charset="0"/>
              </a:rPr>
              <a:t>political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economy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analysis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C3B5-8852-49F0-BEC0-27FF47F03D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67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30" y="136525"/>
            <a:ext cx="11823539" cy="549275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Challenges for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post-colonial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transition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and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the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logic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of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state-centred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accumulation</a:t>
            </a:r>
            <a:r>
              <a:rPr lang="pt-PT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endParaRPr lang="en-GB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9" y="847165"/>
            <a:ext cx="11823539" cy="577934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Which way forward in post-independence? How to fulfil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promises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national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liberation</a:t>
            </a:r>
            <a:r>
              <a:rPr lang="pt-PT" dirty="0">
                <a:latin typeface="Arial Narrow" panose="020B0606020202030204" pitchFamily="34" charset="0"/>
              </a:rPr>
              <a:t>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Reproduction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structures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accumulation</a:t>
            </a:r>
            <a:r>
              <a:rPr lang="pt-PT" dirty="0">
                <a:latin typeface="Arial Narrow" panose="020B0606020202030204" pitchFamily="34" charset="0"/>
              </a:rPr>
              <a:t>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development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a </a:t>
            </a:r>
            <a:r>
              <a:rPr lang="pt-PT" dirty="0" err="1">
                <a:latin typeface="Arial Narrow" panose="020B0606020202030204" pitchFamily="34" charset="0"/>
              </a:rPr>
              <a:t>national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capitalist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class</a:t>
            </a:r>
            <a:r>
              <a:rPr lang="pt-PT" dirty="0">
                <a:latin typeface="Arial Narrow" panose="020B0606020202030204" pitchFamily="34" charset="0"/>
              </a:rPr>
              <a:t>, </a:t>
            </a:r>
            <a:r>
              <a:rPr lang="pt-PT" dirty="0" err="1">
                <a:latin typeface="Arial Narrow" panose="020B0606020202030204" pitchFamily="34" charset="0"/>
              </a:rPr>
              <a:t>but</a:t>
            </a:r>
            <a:r>
              <a:rPr lang="pt-PT" dirty="0">
                <a:latin typeface="Arial Narrow" panose="020B0606020202030204" pitchFamily="34" charset="0"/>
              </a:rPr>
              <a:t>….</a:t>
            </a:r>
            <a:r>
              <a:rPr lang="pt-PT" dirty="0" err="1">
                <a:latin typeface="Arial Narrow" panose="020B0606020202030204" pitchFamily="34" charset="0"/>
              </a:rPr>
              <a:t>based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what</a:t>
            </a:r>
            <a:r>
              <a:rPr lang="pt-PT" dirty="0">
                <a:latin typeface="Arial Narrow" panose="020B0606020202030204" pitchFamily="34" charset="0"/>
              </a:rPr>
              <a:t>?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“</a:t>
            </a:r>
            <a:r>
              <a:rPr lang="pt-PT" dirty="0" err="1">
                <a:latin typeface="Arial Narrow" panose="020B0606020202030204" pitchFamily="34" charset="0"/>
              </a:rPr>
              <a:t>weak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burgeoisie</a:t>
            </a:r>
            <a:r>
              <a:rPr lang="pt-PT" dirty="0">
                <a:latin typeface="Arial Narrow" panose="020B0606020202030204" pitchFamily="34" charset="0"/>
              </a:rPr>
              <a:t>” argumente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“</a:t>
            </a:r>
            <a:r>
              <a:rPr lang="pt-PT" dirty="0" err="1">
                <a:latin typeface="Arial Narrow" panose="020B0606020202030204" pitchFamily="34" charset="0"/>
              </a:rPr>
              <a:t>killing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on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crocodile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while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it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is</a:t>
            </a:r>
            <a:r>
              <a:rPr lang="pt-PT" dirty="0">
                <a:latin typeface="Arial Narrow" panose="020B0606020202030204" pitchFamily="34" charset="0"/>
              </a:rPr>
              <a:t> in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egg</a:t>
            </a:r>
            <a:r>
              <a:rPr lang="pt-PT" dirty="0">
                <a:latin typeface="Arial Narrow" panose="020B0606020202030204" pitchFamily="34" charset="0"/>
              </a:rPr>
              <a:t>”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pt-PT" dirty="0" err="1">
                <a:latin typeface="Arial Narrow" panose="020B0606020202030204" pitchFamily="34" charset="0"/>
              </a:rPr>
              <a:t>Changing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direction</a:t>
            </a:r>
            <a:r>
              <a:rPr lang="pt-PT" dirty="0">
                <a:latin typeface="Arial Narrow" panose="020B0606020202030204" pitchFamily="34" charset="0"/>
              </a:rPr>
              <a:t> – </a:t>
            </a:r>
            <a:r>
              <a:rPr lang="pt-PT" dirty="0" err="1">
                <a:latin typeface="Arial Narrow" panose="020B0606020202030204" pitchFamily="34" charset="0"/>
              </a:rPr>
              <a:t>the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importance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of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economic</a:t>
            </a:r>
            <a:r>
              <a:rPr lang="pt-PT" dirty="0">
                <a:latin typeface="Arial Narrow" panose="020B0606020202030204" pitchFamily="34" charset="0"/>
              </a:rPr>
              <a:t> </a:t>
            </a:r>
            <a:r>
              <a:rPr lang="pt-PT" dirty="0" err="1">
                <a:latin typeface="Arial Narrow" panose="020B0606020202030204" pitchFamily="34" charset="0"/>
              </a:rPr>
              <a:t>structures</a:t>
            </a:r>
            <a:r>
              <a:rPr lang="pt-PT" dirty="0">
                <a:latin typeface="Arial Narrow" panose="020B0606020202030204" pitchFamily="34" charset="0"/>
              </a:rPr>
              <a:t>? </a:t>
            </a:r>
            <a:r>
              <a:rPr lang="pt-PT" dirty="0" err="1">
                <a:latin typeface="Arial Narrow" panose="020B0606020202030204" pitchFamily="34" charset="0"/>
              </a:rPr>
              <a:t>and</a:t>
            </a:r>
            <a:r>
              <a:rPr lang="pt-PT" dirty="0">
                <a:latin typeface="Arial Narrow" panose="020B0606020202030204" pitchFamily="34" charset="0"/>
              </a:rPr>
              <a:t> a </a:t>
            </a:r>
            <a:r>
              <a:rPr lang="pt-PT" dirty="0" err="1">
                <a:latin typeface="Arial Narrow" panose="020B0606020202030204" pitchFamily="34" charset="0"/>
              </a:rPr>
              <a:t>state-centered</a:t>
            </a:r>
            <a:r>
              <a:rPr lang="pt-PT" dirty="0">
                <a:latin typeface="Arial Narrow" panose="020B0606020202030204" pitchFamily="34" charset="0"/>
              </a:rPr>
              <a:t> “</a:t>
            </a:r>
            <a:r>
              <a:rPr lang="pt-PT" dirty="0" err="1">
                <a:latin typeface="Arial Narrow" panose="020B0606020202030204" pitchFamily="34" charset="0"/>
              </a:rPr>
              <a:t>socialist</a:t>
            </a:r>
            <a:r>
              <a:rPr lang="pt-PT" dirty="0">
                <a:latin typeface="Arial Narrow" panose="020B0606020202030204" pitchFamily="34" charset="0"/>
              </a:rPr>
              <a:t>” </a:t>
            </a:r>
            <a:r>
              <a:rPr lang="pt-PT" dirty="0" err="1">
                <a:latin typeface="Arial Narrow" panose="020B0606020202030204" pitchFamily="34" charset="0"/>
              </a:rPr>
              <a:t>experiment</a:t>
            </a:r>
            <a:r>
              <a:rPr lang="pt-PT" dirty="0">
                <a:latin typeface="Arial Narrow" panose="020B0606020202030204" pitchFamily="34" charset="0"/>
              </a:rPr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Available “resources”: </a:t>
            </a:r>
            <a:r>
              <a:rPr lang="en-GB" b="1" dirty="0">
                <a:latin typeface="Arial Narrow" panose="020B0606020202030204" pitchFamily="34" charset="0"/>
              </a:rPr>
              <a:t>the state </a:t>
            </a:r>
            <a:r>
              <a:rPr lang="en-GB" dirty="0">
                <a:latin typeface="Arial Narrow" panose="020B0606020202030204" pitchFamily="34" charset="0"/>
              </a:rPr>
              <a:t>(sovereignty, power and social dimension) and </a:t>
            </a:r>
            <a:r>
              <a:rPr lang="en-GB" b="1" dirty="0">
                <a:latin typeface="Arial Narrow" panose="020B0606020202030204" pitchFamily="34" charset="0"/>
              </a:rPr>
              <a:t>the economic basis/structures of accumulation</a:t>
            </a:r>
            <a:r>
              <a:rPr lang="en-GB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46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30" y="136525"/>
            <a:ext cx="11823539" cy="737364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State-centred accumulation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9" y="873889"/>
            <a:ext cx="11823539" cy="57526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State-centred accumulation and the debate about “socialist” accumulation (as a nationalist manifesto???) – what comes first, socialist transformation or capital accumulation?</a:t>
            </a:r>
            <a:endParaRPr lang="en-GB" dirty="0">
              <a:latin typeface="Arial Narrow" panose="020B0606020202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three-pillar paradigm: industrialization, socialization of the countryside and education.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state economic apparatus: planning (accumulation, production, prices and wages), </a:t>
            </a:r>
            <a:r>
              <a:rPr lang="en-GB" dirty="0" err="1">
                <a:latin typeface="Arial Narrow" panose="020B0606020202030204" pitchFamily="34" charset="0"/>
              </a:rPr>
              <a:t>money&amp;finance</a:t>
            </a:r>
            <a:r>
              <a:rPr lang="en-GB" dirty="0">
                <a:latin typeface="Arial Narrow" panose="020B0606020202030204" pitchFamily="34" charset="0"/>
              </a:rPr>
              <a:t> and state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1017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6D0F-4D7C-4AEA-8913-65D0540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30" y="87923"/>
            <a:ext cx="11823539" cy="593481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C00000"/>
                </a:solidFill>
                <a:latin typeface="Arial Narrow" panose="020B0606020202030204" pitchFamily="34" charset="0"/>
              </a:rPr>
              <a:t>The crises of the state-based accumulation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CDA93-1CBF-4567-9E50-A94CC266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29" y="873889"/>
            <a:ext cx="11823539" cy="57526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economic crisis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The dilemmas of “commodity-based accumulation” without transformation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The agrarian question and the rupture of the basis of profitability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Productivity and social organization of the productive forces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Limits to grow and change given by commodity prices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latin typeface="Arial Narrow" panose="020B0606020202030204" pitchFamily="34" charset="0"/>
              </a:rPr>
              <a:t>The question of how to finance a “revolution” – how fast can the economy accumulate and where are the resources going to come from (surplus production, printing money, debt, available goods and services for exchange)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State control, private accumulation (control over surplus and exchange circuits is far more important than control over the bureaucratic process of planning)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Reproduction of the economy called into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194C4-3E91-4304-916C-79FC9833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71C3B5-8852-49F0-BEC0-27FF47F03D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980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4C10-565E-42FE-8885-8992A342F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1" y="107577"/>
            <a:ext cx="12000753" cy="591670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Dupla dependência (k, p) + constrangimento AB dado por M = produtos primários</a:t>
            </a:r>
            <a:endParaRPr lang="en-GB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A868FF-9584-48E2-831E-A13C4B6BE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305" y="925975"/>
            <a:ext cx="11152206" cy="581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76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B612F47-136E-4999-8A66-EECF352A5D0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29877" y="144049"/>
                <a:ext cx="11655707" cy="1030781"/>
              </a:xfrm>
            </p:spPr>
            <p:txBody>
              <a:bodyPr>
                <a:normAutofit fontScale="90000"/>
              </a:bodyPr>
              <a:lstStyle/>
              <a:p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Redução do rácio VAI/I = (i) indústria mais superficial e dependente + (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ii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) incapacidade de utilização da capacidade produtiva, =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pt-PT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𝑰𝒏𝒅𝑽𝒂𝒍𝒖𝒆𝑨𝒅𝒅𝒆𝒅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𝑰𝒏𝒅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𝑰𝒏𝒗𝒆𝒔𝒕𝒎𝒆𝒏𝒕</m:t>
                        </m:r>
                      </m:den>
                    </m:f>
                  </m:oMath>
                </a14:m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.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If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the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ratio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falls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,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less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investment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converted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into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industrial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value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added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(industrial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value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pt-PT" sz="28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added</a:t>
                </a:r>
                <a:r>
                  <a:rPr lang="pt-PT" sz="28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= industrial GDP)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B612F47-136E-4999-8A66-EECF352A5D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29877" y="144049"/>
                <a:ext cx="11655707" cy="1030781"/>
              </a:xfrm>
              <a:blipFill>
                <a:blip r:embed="rId2"/>
                <a:stretch>
                  <a:fillRect l="-837" t="-20118" b="-26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C6CDFC0-A5B0-41D6-8640-6E509FF5A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7752" y="1317574"/>
            <a:ext cx="11551533" cy="542388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B5C7C-561B-482D-B1D5-BEFBF4B9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CFE70E-ED35-4239-A0C3-7CC6A1E398A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045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4793</TotalTime>
  <Words>1761</Words>
  <Application>Microsoft Office PowerPoint</Application>
  <PresentationFormat>Widescreen</PresentationFormat>
  <Paragraphs>174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Cambria Math</vt:lpstr>
      <vt:lpstr>1_Office Theme</vt:lpstr>
      <vt:lpstr>3_Office Theme</vt:lpstr>
      <vt:lpstr>  Development Policy and Politics  Challenges of Post-Colonial Transformation and  the Crisis of State-Centred Accumulation  Carlos Nuno Castel-Branco (cnbranco@iseg.ulisboa.pt | carlos.castelbranco@gmail.com)</vt:lpstr>
      <vt:lpstr>Structure of the presentation</vt:lpstr>
      <vt:lpstr>Challenges of post-colonial transition and the logic of state-centred accumulation</vt:lpstr>
      <vt:lpstr>Challenges of post-colonial transition and the logic of state-centred accumulation</vt:lpstr>
      <vt:lpstr>Challenges for post-colonial transition and the logic of state-centred accumulation </vt:lpstr>
      <vt:lpstr>State-centred accumulation</vt:lpstr>
      <vt:lpstr>The crises of the state-based accumulation</vt:lpstr>
      <vt:lpstr>Dupla dependência (k, p) + constrangimento AB dado por M = produtos primários</vt:lpstr>
      <vt:lpstr>Redução do rácio VAI/I = (i) indústria mais superficial e dependente + (ii) incapacidade de utilização da capacidade produtiva, =  IndValueAdded/(Ind Investment). If the ratio falls, less investment converted into industrial value added (industrial value added = industrial GDP)</vt:lpstr>
      <vt:lpstr>Economic crisis of the second half of the XX Century</vt:lpstr>
      <vt:lpstr>Crisis of the first half of the 1980s decade</vt:lpstr>
      <vt:lpstr>The crises of the state-based accumulation</vt:lpstr>
      <vt:lpstr>References/Recommended Additional Readings</vt:lpstr>
      <vt:lpstr>References/Recommended Additional Readings</vt:lpstr>
      <vt:lpstr>References/Recommended Additional Readings</vt:lpstr>
      <vt:lpstr>References/Recommended Additional Readings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Limits of Dependent Capitalism? Economic Crises and their place in the Mozambican Economy   Carlos Nuno Castel-Branco Research Group Coordinator, IESE Visiting Associate Professor, ISEG Researcher, CEsA carlos.castelbranco@gmail.com | cnbranco@iseg.ulisboa.pt </dc:title>
  <dc:creator>Carlos Castel-Branco</dc:creator>
  <cp:lastModifiedBy>Carlos Castel-Branco</cp:lastModifiedBy>
  <cp:revision>98</cp:revision>
  <cp:lastPrinted>2018-11-22T19:47:39Z</cp:lastPrinted>
  <dcterms:created xsi:type="dcterms:W3CDTF">2018-05-17T19:43:05Z</dcterms:created>
  <dcterms:modified xsi:type="dcterms:W3CDTF">2023-05-12T16:23:52Z</dcterms:modified>
</cp:coreProperties>
</file>